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9" r:id="rId11"/>
    <p:sldId id="264" r:id="rId12"/>
    <p:sldId id="265" r:id="rId13"/>
    <p:sldId id="266" r:id="rId14"/>
    <p:sldId id="267" r:id="rId15"/>
    <p:sldId id="268" r:id="rId16"/>
    <p:sldId id="270" r:id="rId1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436" autoAdjust="0"/>
  </p:normalViewPr>
  <p:slideViewPr>
    <p:cSldViewPr snapToGrid="0">
      <p:cViewPr varScale="1">
        <p:scale>
          <a:sx n="99" d="100"/>
          <a:sy n="99" d="100"/>
        </p:scale>
        <p:origin x="72" y="38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1.xml"/><Relationship Id="rId21" Type="http://schemas.openxmlformats.org/officeDocument/2006/relationships/font" Target="fonts/font3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4adfe548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124adfe5480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Hello everyone. Today we would like to share with you our recent research project on ECG heart signal classification.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" sz="1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My name is Yongjie, and my partner’s name is Xueteng.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8" name="Google Shape;128;g124adfe5480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4adfe5480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124adfe5480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g124adfe5480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4adfe5480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124adfe5480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g124adfe5480_2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adfe5480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24adfe5480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1" name="Google Shape;241;g124adfe5480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24adfe5480_2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2" name="Google Shape;252;g124adfe5480_2_1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Take way rather than discussion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g124adfe5480_2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4adfe5480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g124adfe5480_2_1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 with this I will close my talk and I’m happy to take questions.</a:t>
            </a:r>
            <a:endParaRPr dirty="0"/>
          </a:p>
        </p:txBody>
      </p:sp>
      <p:sp>
        <p:nvSpPr>
          <p:cNvPr id="261" name="Google Shape;261;g124adfe5480_2_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4adfe5480_2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0" name="Google Shape;240;g124adfe5480_2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First, we have to annotate the R peak. </a:t>
            </a:r>
            <a:r>
              <a:rPr lang="en-US" dirty="0"/>
              <a:t>T</a:t>
            </a:r>
            <a:r>
              <a:rPr lang="en" dirty="0"/>
              <a:t>hen we divide the 1-second recording into 360 samples.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Atrial premature contraction will have a super longer P wave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left bundle branch block will have a large peak Q wave.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right bundle branch block will have a broader and deeper S wave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A</a:t>
            </a:r>
            <a:r>
              <a:rPr lang="en" dirty="0"/>
              <a:t>nd the last one, </a:t>
            </a:r>
            <a:r>
              <a:rPr lang="en-US" sz="1100" dirty="0">
                <a:latin typeface="Calibri" panose="020F0502020204030204" pitchFamily="34" charset="0"/>
                <a:cs typeface="Calibri" panose="020F0502020204030204" pitchFamily="34" charset="0"/>
              </a:rPr>
              <a:t>Ventricular premature contraction</a:t>
            </a:r>
            <a:r>
              <a:rPr lang="en" sz="1100" dirty="0">
                <a:latin typeface="Calibri" panose="020F0502020204030204" pitchFamily="34" charset="0"/>
                <a:cs typeface="Calibri" panose="020F0502020204030204" pitchFamily="34" charset="0"/>
              </a:rPr>
              <a:t> represents QRS complex has a longer wave </a:t>
            </a:r>
            <a:endParaRPr lang="en-US" sz="1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1" name="Google Shape;241;g124adfe5480_2_1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8969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4adfe5480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124adfe5480_2_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6" name="Google Shape;136;g124adfe5480_2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24adfe5480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124adfe5480_2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7" name="Google Shape;147;g124adfe5480_2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4adfe5480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24adfe5480_2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sym typeface="Roboto"/>
            </a:endParaRPr>
          </a:p>
        </p:txBody>
      </p:sp>
      <p:sp>
        <p:nvSpPr>
          <p:cNvPr id="160" name="Google Shape;160;g124adfe5480_2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24adfe5480_2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24adfe5480_2_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9" name="Google Shape;169;g124adfe5480_2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24adfe5480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24adfe5480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80" name="Google Shape;180;g124adfe5480_2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4adfe5480_2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g124adfe5480_2_1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1" name="Google Shape;191;g124adfe5480_2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4adfe5480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24adfe5480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1" name="Google Shape;201;g124adfe5480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4adfe5480_2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124adfe5480_2_1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01" name="Google Shape;201;g124adfe5480_2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00931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8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Relationship Id="rId5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ctrTitle"/>
          </p:nvPr>
        </p:nvSpPr>
        <p:spPr>
          <a:xfrm>
            <a:off x="1143000" y="1200151"/>
            <a:ext cx="6858000" cy="108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" sz="3000" b="0" dirty="0"/>
              <a:t>Electrocardiogram (ECG) Signal Classification</a:t>
            </a:r>
            <a:endParaRPr dirty="0"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1"/>
          </p:nvPr>
        </p:nvSpPr>
        <p:spPr>
          <a:xfrm>
            <a:off x="1143000" y="2421565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Yongjie Yang; Xueteng Qian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" dirty="0"/>
              <a:t>04/19/2022</a:t>
            </a:r>
            <a:endParaRPr dirty="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825" y="3473966"/>
            <a:ext cx="1340350" cy="134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1"/>
    </mc:Choice>
    <mc:Fallback xmlns="">
      <p:transition spd="slow" advTm="166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>
            <a:spLocks noGrp="1"/>
          </p:cNvSpPr>
          <p:nvPr>
            <p:ph type="title"/>
          </p:nvPr>
        </p:nvSpPr>
        <p:spPr>
          <a:xfrm>
            <a:off x="340102" y="11933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Model 2:</a:t>
            </a:r>
            <a:br>
              <a:rPr lang="en"/>
            </a:br>
            <a:r>
              <a:rPr lang="en">
                <a:solidFill>
                  <a:srgbClr val="C00000"/>
                </a:solidFill>
              </a:rPr>
              <a:t>Convolutional Neural Network</a:t>
            </a:r>
            <a:endParaRPr/>
          </a:p>
        </p:txBody>
      </p:sp>
      <p:sp>
        <p:nvSpPr>
          <p:cNvPr id="215" name="Google Shape;215;p3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16" name="Google Shape;216;p33"/>
          <p:cNvSpPr/>
          <p:nvPr/>
        </p:nvSpPr>
        <p:spPr>
          <a:xfrm>
            <a:off x="1662225" y="1651150"/>
            <a:ext cx="2214875" cy="1526675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7" name="Google Shape;217;p33"/>
          <p:cNvSpPr/>
          <p:nvPr/>
        </p:nvSpPr>
        <p:spPr>
          <a:xfrm>
            <a:off x="4806575" y="1651150"/>
            <a:ext cx="2214875" cy="1526675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33"/>
          <p:cNvSpPr/>
          <p:nvPr/>
        </p:nvSpPr>
        <p:spPr>
          <a:xfrm>
            <a:off x="4806575" y="3425350"/>
            <a:ext cx="2214875" cy="1526675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19" name="Google Shape;219;p33"/>
          <p:cNvSpPr/>
          <p:nvPr/>
        </p:nvSpPr>
        <p:spPr>
          <a:xfrm>
            <a:off x="1662225" y="3425350"/>
            <a:ext cx="2214875" cy="1526675"/>
          </a:xfrm>
          <a:prstGeom prst="flowChartProcess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347" y="1682497"/>
            <a:ext cx="2154327" cy="144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5347" y="3442937"/>
            <a:ext cx="2154327" cy="14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88843" y="3442937"/>
            <a:ext cx="2161638" cy="149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3" name="Google Shape;223;p33"/>
          <p:cNvCxnSpPr>
            <a:cxnSpLocks/>
          </p:cNvCxnSpPr>
          <p:nvPr/>
        </p:nvCxnSpPr>
        <p:spPr>
          <a:xfrm flipV="1">
            <a:off x="3308994" y="2404872"/>
            <a:ext cx="958172" cy="117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33"/>
          <p:cNvCxnSpPr/>
          <p:nvPr/>
        </p:nvCxnSpPr>
        <p:spPr>
          <a:xfrm>
            <a:off x="5914025" y="3177825"/>
            <a:ext cx="0" cy="24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33"/>
          <p:cNvCxnSpPr>
            <a:cxnSpLocks/>
            <a:stCxn id="218" idx="1"/>
            <a:endCxn id="222" idx="3"/>
          </p:cNvCxnSpPr>
          <p:nvPr/>
        </p:nvCxnSpPr>
        <p:spPr>
          <a:xfrm flipH="1" flipV="1">
            <a:off x="3850481" y="4188687"/>
            <a:ext cx="956094" cy="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6" name="Google Shape;22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9813" y="1682496"/>
            <a:ext cx="2161638" cy="144475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/>
        </p:nvSpPr>
        <p:spPr>
          <a:xfrm>
            <a:off x="1621101" y="2933696"/>
            <a:ext cx="22149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Duel-lead ECG inputs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E241645-6EEE-4D8D-AAAF-65B5FCFBF7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18258" y="2746330"/>
            <a:ext cx="426334" cy="325927"/>
          </a:xfrm>
          <a:prstGeom prst="rect">
            <a:avLst/>
          </a:prstGeom>
        </p:spPr>
      </p:pic>
      <p:pic>
        <p:nvPicPr>
          <p:cNvPr id="19" name="Picture 1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3E45E297-121B-4C54-8E90-D368D9CFB2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7837" y="2765348"/>
            <a:ext cx="426334" cy="357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D8518D-5854-464A-AB76-86D0AE58E63B}"/>
              </a:ext>
            </a:extLst>
          </p:cNvPr>
          <p:cNvSpPr txBox="1"/>
          <p:nvPr/>
        </p:nvSpPr>
        <p:spPr>
          <a:xfrm>
            <a:off x="4993847" y="2810586"/>
            <a:ext cx="8194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  <a:r>
              <a:rPr lang="en-US" sz="1000" baseline="30000" dirty="0"/>
              <a:t>st</a:t>
            </a:r>
            <a:r>
              <a:rPr lang="en-US" sz="1000" dirty="0"/>
              <a:t> Conv1D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4787090-B8CF-4F78-895D-AF2517B4B00B}"/>
              </a:ext>
            </a:extLst>
          </p:cNvPr>
          <p:cNvSpPr txBox="1"/>
          <p:nvPr/>
        </p:nvSpPr>
        <p:spPr>
          <a:xfrm>
            <a:off x="6048222" y="2817288"/>
            <a:ext cx="10599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1</a:t>
            </a:r>
            <a:r>
              <a:rPr lang="en-US" sz="1000" baseline="30000" dirty="0"/>
              <a:t>st</a:t>
            </a:r>
            <a:r>
              <a:rPr lang="en-US" sz="1000" dirty="0"/>
              <a:t> Max Pooling</a:t>
            </a:r>
          </a:p>
        </p:txBody>
      </p:sp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7C213A9D-217F-478F-BA3A-A1AC288EC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6574" y="4542622"/>
            <a:ext cx="426334" cy="373240"/>
          </a:xfrm>
          <a:prstGeom prst="rect">
            <a:avLst/>
          </a:prstGeom>
        </p:spPr>
      </p:pic>
      <p:pic>
        <p:nvPicPr>
          <p:cNvPr id="23" name="Picture 2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5813358-1715-4CA6-90BC-C9E227D6F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6337" y="4652947"/>
            <a:ext cx="580221" cy="2459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7752769-A28C-4108-91D8-5AFB085F7290}"/>
              </a:ext>
            </a:extLst>
          </p:cNvPr>
          <p:cNvSpPr txBox="1"/>
          <p:nvPr/>
        </p:nvSpPr>
        <p:spPr>
          <a:xfrm>
            <a:off x="6190975" y="4665806"/>
            <a:ext cx="8483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baseline="30000" dirty="0"/>
              <a:t>nd</a:t>
            </a:r>
            <a:r>
              <a:rPr lang="en-US" sz="1000" dirty="0"/>
              <a:t> Conv1D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E36804-E400-4442-B16A-8FED1F5B45B8}"/>
              </a:ext>
            </a:extLst>
          </p:cNvPr>
          <p:cNvSpPr txBox="1"/>
          <p:nvPr/>
        </p:nvSpPr>
        <p:spPr>
          <a:xfrm>
            <a:off x="4797293" y="4654946"/>
            <a:ext cx="1088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2</a:t>
            </a:r>
            <a:r>
              <a:rPr lang="en-US" sz="1000" baseline="30000" dirty="0"/>
              <a:t>nd</a:t>
            </a:r>
            <a:r>
              <a:rPr lang="en-US" sz="1000" dirty="0"/>
              <a:t> Max Pooling</a:t>
            </a:r>
          </a:p>
        </p:txBody>
      </p:sp>
      <p:pic>
        <p:nvPicPr>
          <p:cNvPr id="26" name="Picture 25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88A8BE0-4449-49F8-B9BD-F3545AFF3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7604" y="4790709"/>
            <a:ext cx="334636" cy="1525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23849B2-C6C2-48DF-A72F-828E1B4FDAC6}"/>
              </a:ext>
            </a:extLst>
          </p:cNvPr>
          <p:cNvSpPr txBox="1"/>
          <p:nvPr/>
        </p:nvSpPr>
        <p:spPr>
          <a:xfrm>
            <a:off x="3308994" y="4710381"/>
            <a:ext cx="5741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Flatten</a:t>
            </a:r>
          </a:p>
        </p:txBody>
      </p:sp>
      <p:pic>
        <p:nvPicPr>
          <p:cNvPr id="29" name="Picture 2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A8B84E5-7534-4877-B201-33E1BF6D6E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064" y="4691573"/>
            <a:ext cx="497619" cy="246221"/>
          </a:xfrm>
          <a:prstGeom prst="rect">
            <a:avLst/>
          </a:prstGeom>
        </p:spPr>
      </p:pic>
      <p:pic>
        <p:nvPicPr>
          <p:cNvPr id="30" name="Picture 2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FA6011F3-9348-4F7F-8039-07DDF67D67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7293" y="4829059"/>
            <a:ext cx="497619" cy="105378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FC631C-5244-4C97-AF23-479F38A1D5D7}"/>
              </a:ext>
            </a:extLst>
          </p:cNvPr>
          <p:cNvSpPr txBox="1"/>
          <p:nvPr/>
        </p:nvSpPr>
        <p:spPr>
          <a:xfrm>
            <a:off x="1702645" y="4695844"/>
            <a:ext cx="5661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Output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561"/>
    </mc:Choice>
    <mc:Fallback xmlns="">
      <p:transition spd="slow" advTm="49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animBg="1"/>
      <p:bldP spid="217" grpId="0" animBg="1"/>
      <p:bldP spid="218" grpId="0" animBg="1"/>
      <p:bldP spid="219" grpId="0" animBg="1"/>
      <p:bldP spid="227" grpId="0"/>
      <p:bldP spid="5" grpId="0"/>
      <p:bldP spid="21" grpId="0"/>
      <p:bldP spid="24" grpId="0"/>
      <p:bldP spid="25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Evaluation: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Training dataset performance</a:t>
            </a:r>
            <a:endParaRPr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530990" y="1370714"/>
            <a:ext cx="8082020" cy="10251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The ratio of the test set to the data set: </a:t>
            </a:r>
            <a:r>
              <a:rPr lang="en" sz="1800" dirty="0">
                <a:solidFill>
                  <a:srgbClr val="0070C0"/>
                </a:solidFill>
              </a:rPr>
              <a:t>30%</a:t>
            </a:r>
            <a:r>
              <a:rPr lang="en" sz="1800" dirty="0"/>
              <a:t> </a:t>
            </a: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Training parameters:  30 epochs, 0.001 learning rate, 128 batch size, and adam optimizer.</a:t>
            </a:r>
          </a:p>
        </p:txBody>
      </p:sp>
      <p:sp>
        <p:nvSpPr>
          <p:cNvPr id="235" name="Google Shape;235;p34"/>
          <p:cNvSpPr/>
          <p:nvPr/>
        </p:nvSpPr>
        <p:spPr>
          <a:xfrm>
            <a:off x="1183281" y="2920990"/>
            <a:ext cx="4141538" cy="1610615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0317" y="2946457"/>
            <a:ext cx="4001677" cy="1559679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7" name="Google Shape;234;p34">
            <a:extLst>
              <a:ext uri="{FF2B5EF4-FFF2-40B4-BE49-F238E27FC236}">
                <a16:creationId xmlns:a16="http://schemas.microsoft.com/office/drawing/2014/main" id="{4E999A4C-56DE-4156-A38F-C4AA6497E517}"/>
              </a:ext>
            </a:extLst>
          </p:cNvPr>
          <p:cNvSpPr txBox="1">
            <a:spLocks/>
          </p:cNvSpPr>
          <p:nvPr/>
        </p:nvSpPr>
        <p:spPr>
          <a:xfrm>
            <a:off x="530990" y="2321018"/>
            <a:ext cx="7954098" cy="57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400050" indent="-285750">
              <a:buSzPts val="1800"/>
            </a:pPr>
            <a:r>
              <a:rPr lang="en-US" sz="1800" dirty="0"/>
              <a:t> The accuracy of the CNN model: </a:t>
            </a:r>
            <a:r>
              <a:rPr lang="en-US" sz="1800" dirty="0">
                <a:solidFill>
                  <a:srgbClr val="0070C0"/>
                </a:solidFill>
              </a:rPr>
              <a:t>0.992. 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270"/>
    </mc:Choice>
    <mc:Fallback xmlns="">
      <p:transition spd="slow" advTm="422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Results:</a:t>
            </a:r>
            <a:br>
              <a:rPr lang="en" dirty="0"/>
            </a:br>
            <a:r>
              <a:rPr lang="en" dirty="0"/>
              <a:t>Comparison between </a:t>
            </a:r>
            <a:r>
              <a:rPr lang="en" dirty="0">
                <a:solidFill>
                  <a:srgbClr val="C00000"/>
                </a:solidFill>
              </a:rPr>
              <a:t>SVM</a:t>
            </a:r>
            <a:r>
              <a:rPr lang="en" dirty="0"/>
              <a:t> and </a:t>
            </a:r>
            <a:r>
              <a:rPr lang="en" dirty="0">
                <a:solidFill>
                  <a:srgbClr val="C00000"/>
                </a:solidFill>
              </a:rPr>
              <a:t>CNN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45" name="Google Shape;245;p35"/>
          <p:cNvSpPr txBox="1"/>
          <p:nvPr/>
        </p:nvSpPr>
        <p:spPr>
          <a:xfrm>
            <a:off x="5516085" y="3571945"/>
            <a:ext cx="1097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CNN Results 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2133428" y="3571945"/>
            <a:ext cx="1097400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latin typeface="Calibri"/>
                <a:ea typeface="Calibri"/>
                <a:cs typeface="Calibri"/>
                <a:sym typeface="Calibri"/>
              </a:rPr>
              <a:t>SVM Results 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F41316E-5BE2-4E0D-A6FE-26A224DEF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460" y="1211709"/>
            <a:ext cx="3021337" cy="2453236"/>
          </a:xfrm>
          <a:prstGeom prst="rect">
            <a:avLst/>
          </a:prstGeom>
        </p:spPr>
      </p:pic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C04D5041-26DD-48D8-A3D7-C3DDB7CC6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63433"/>
              </p:ext>
            </p:extLst>
          </p:nvPr>
        </p:nvGraphicFramePr>
        <p:xfrm>
          <a:off x="2578032" y="3847669"/>
          <a:ext cx="3664294" cy="12192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76865">
                  <a:extLst>
                    <a:ext uri="{9D8B030D-6E8A-4147-A177-3AD203B41FA5}">
                      <a16:colId xmlns:a16="http://schemas.microsoft.com/office/drawing/2014/main" val="1110593694"/>
                    </a:ext>
                  </a:extLst>
                </a:gridCol>
                <a:gridCol w="576865">
                  <a:extLst>
                    <a:ext uri="{9D8B030D-6E8A-4147-A177-3AD203B41FA5}">
                      <a16:colId xmlns:a16="http://schemas.microsoft.com/office/drawing/2014/main" val="1647159310"/>
                    </a:ext>
                  </a:extLst>
                </a:gridCol>
                <a:gridCol w="2510564">
                  <a:extLst>
                    <a:ext uri="{9D8B030D-6E8A-4147-A177-3AD203B41FA5}">
                      <a16:colId xmlns:a16="http://schemas.microsoft.com/office/drawing/2014/main" val="3859781313"/>
                    </a:ext>
                  </a:extLst>
                </a:gridCol>
              </a:tblGrid>
              <a:tr h="23649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Atrial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07663"/>
                  </a:ext>
                </a:extLst>
              </a:tr>
              <a:tr h="236492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85831"/>
                  </a:ext>
                </a:extLst>
              </a:tr>
              <a:tr h="236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beats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575770"/>
                  </a:ext>
                </a:extLst>
              </a:tr>
              <a:tr h="236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75387"/>
                  </a:ext>
                </a:extLst>
              </a:tr>
              <a:tr h="2364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Ventricular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66674"/>
                  </a:ext>
                </a:extLst>
              </a:tr>
            </a:tbl>
          </a:graphicData>
        </a:graphic>
      </p:graphicFrame>
      <p:pic>
        <p:nvPicPr>
          <p:cNvPr id="246" name="Google Shape;24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9" y="1211708"/>
            <a:ext cx="2989243" cy="2453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2"/>
    </mc:Choice>
    <mc:Fallback xmlns="">
      <p:transition spd="slow" advTm="41202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dirty="0"/>
              <a:t>Discussion:</a:t>
            </a:r>
          </a:p>
        </p:txBody>
      </p:sp>
      <p:sp>
        <p:nvSpPr>
          <p:cNvPr id="256" name="Google Shape;25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778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 dirty="0"/>
              <a:t>Unbalanced dataset:</a:t>
            </a:r>
            <a:endParaRPr lang="en-US" dirty="0"/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distribution of N, A, V, L, and R is unbalanced.</a:t>
            </a: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K-fold cross-validation.</a:t>
            </a:r>
          </a:p>
          <a:p>
            <a:pPr marL="520700" lvl="1" indent="-177800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en-US" dirty="0"/>
              <a:t>The dataset also contains different attributes, such as gender, or age.</a:t>
            </a: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644"/>
    </mc:Choice>
    <mc:Fallback xmlns="">
      <p:transition spd="slow" advTm="88644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64" name="Google Shape;264;p37"/>
          <p:cNvSpPr/>
          <p:nvPr/>
        </p:nvSpPr>
        <p:spPr>
          <a:xfrm>
            <a:off x="3438492" y="1606307"/>
            <a:ext cx="2267016" cy="13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Thanks!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4100" b="1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67"/>
    </mc:Choice>
    <mc:Fallback xmlns="">
      <p:transition spd="slow" advTm="9367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Supplementary:</a:t>
            </a:r>
            <a:br>
              <a:rPr lang="en" dirty="0"/>
            </a:br>
            <a:r>
              <a:rPr lang="en" dirty="0">
                <a:solidFill>
                  <a:srgbClr val="C00000"/>
                </a:solidFill>
              </a:rPr>
              <a:t>Distinguish</a:t>
            </a:r>
            <a:r>
              <a:rPr lang="en" dirty="0"/>
              <a:t> 5 heart beats </a:t>
            </a:r>
            <a:endParaRPr dirty="0">
              <a:solidFill>
                <a:srgbClr val="C00000"/>
              </a:solidFill>
            </a:endParaRPr>
          </a:p>
        </p:txBody>
      </p:sp>
      <p:sp>
        <p:nvSpPr>
          <p:cNvPr id="247" name="Google Shape;247;p3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aphicFrame>
        <p:nvGraphicFramePr>
          <p:cNvPr id="11" name="Table 4">
            <a:extLst>
              <a:ext uri="{FF2B5EF4-FFF2-40B4-BE49-F238E27FC236}">
                <a16:creationId xmlns:a16="http://schemas.microsoft.com/office/drawing/2014/main" id="{C04D5041-26DD-48D8-A3D7-C3DDB7CC63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473682"/>
              </p:ext>
            </p:extLst>
          </p:nvPr>
        </p:nvGraphicFramePr>
        <p:xfrm>
          <a:off x="730943" y="2768678"/>
          <a:ext cx="3760590" cy="153342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592025">
                  <a:extLst>
                    <a:ext uri="{9D8B030D-6E8A-4147-A177-3AD203B41FA5}">
                      <a16:colId xmlns:a16="http://schemas.microsoft.com/office/drawing/2014/main" val="1110593694"/>
                    </a:ext>
                  </a:extLst>
                </a:gridCol>
                <a:gridCol w="592025">
                  <a:extLst>
                    <a:ext uri="{9D8B030D-6E8A-4147-A177-3AD203B41FA5}">
                      <a16:colId xmlns:a16="http://schemas.microsoft.com/office/drawing/2014/main" val="1647159310"/>
                    </a:ext>
                  </a:extLst>
                </a:gridCol>
                <a:gridCol w="2576540">
                  <a:extLst>
                    <a:ext uri="{9D8B030D-6E8A-4147-A177-3AD203B41FA5}">
                      <a16:colId xmlns:a16="http://schemas.microsoft.com/office/drawing/2014/main" val="3859781313"/>
                    </a:ext>
                  </a:extLst>
                </a:gridCol>
              </a:tblGrid>
              <a:tr h="3066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Atrial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07663"/>
                  </a:ext>
                </a:extLst>
              </a:tr>
              <a:tr h="306684">
                <a:tc>
                  <a:txBody>
                    <a:bodyPr/>
                    <a:lstStyle/>
                    <a:p>
                      <a:pPr algn="ctr"/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Left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85831"/>
                  </a:ext>
                </a:extLst>
              </a:tr>
              <a:tr h="306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Normal beats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575770"/>
                  </a:ext>
                </a:extLst>
              </a:tr>
              <a:tr h="306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Right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75387"/>
                  </a:ext>
                </a:extLst>
              </a:tr>
              <a:tr h="3066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Ventricular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66674"/>
                  </a:ext>
                </a:extLst>
              </a:tr>
            </a:tbl>
          </a:graphicData>
        </a:graphic>
      </p:graphicFrame>
      <p:sp>
        <p:nvSpPr>
          <p:cNvPr id="9" name="Google Shape;234;p34">
            <a:extLst>
              <a:ext uri="{FF2B5EF4-FFF2-40B4-BE49-F238E27FC236}">
                <a16:creationId xmlns:a16="http://schemas.microsoft.com/office/drawing/2014/main" id="{778E2E83-8850-4894-AD76-69F1AB393A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30990" y="1370714"/>
            <a:ext cx="8082020" cy="1533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Find the R wave of each heartbeat.</a:t>
            </a:r>
          </a:p>
          <a:p>
            <a:pPr lvl="0" indent="-342900" algn="l" rtl="0">
              <a:spcBef>
                <a:spcPts val="8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Each heartbeat has 360 samples. Then we set 160 samples before the R wave, and 200 samples after the R wave.</a:t>
            </a:r>
          </a:p>
        </p:txBody>
      </p:sp>
      <p:pic>
        <p:nvPicPr>
          <p:cNvPr id="6" name="Google Shape;150;p27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A518649A-D4C4-4E26-88BF-28B980F475A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59629" y="2410358"/>
            <a:ext cx="2183587" cy="189463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5;p27">
            <a:extLst>
              <a:ext uri="{FF2B5EF4-FFF2-40B4-BE49-F238E27FC236}">
                <a16:creationId xmlns:a16="http://schemas.microsoft.com/office/drawing/2014/main" id="{6DB3379B-9237-461E-ABC5-ECDC66BD39CE}"/>
              </a:ext>
            </a:extLst>
          </p:cNvPr>
          <p:cNvSpPr txBox="1"/>
          <p:nvPr/>
        </p:nvSpPr>
        <p:spPr>
          <a:xfrm>
            <a:off x="5210879" y="4320644"/>
            <a:ext cx="2281086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period ECG signal</a:t>
            </a:r>
            <a:endParaRPr sz="1100" dirty="0"/>
          </a:p>
        </p:txBody>
      </p:sp>
      <p:sp>
        <p:nvSpPr>
          <p:cNvPr id="8" name="Google Shape;155;p27">
            <a:extLst>
              <a:ext uri="{FF2B5EF4-FFF2-40B4-BE49-F238E27FC236}">
                <a16:creationId xmlns:a16="http://schemas.microsoft.com/office/drawing/2014/main" id="{6551206C-48ED-40D0-9DB6-B136A993673A}"/>
              </a:ext>
            </a:extLst>
          </p:cNvPr>
          <p:cNvSpPr txBox="1"/>
          <p:nvPr/>
        </p:nvSpPr>
        <p:spPr>
          <a:xfrm>
            <a:off x="1595525" y="4346247"/>
            <a:ext cx="193513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Five-status heartbeats</a:t>
            </a:r>
            <a:endParaRPr sz="11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05A1D7E-5841-47F3-832B-D5C2807CA354}"/>
              </a:ext>
            </a:extLst>
          </p:cNvPr>
          <p:cNvCxnSpPr/>
          <p:nvPr/>
        </p:nvCxnSpPr>
        <p:spPr>
          <a:xfrm>
            <a:off x="4127653" y="3227942"/>
            <a:ext cx="2074843" cy="5104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D47076-9F61-49C8-8184-F125F95D9E5C}"/>
              </a:ext>
            </a:extLst>
          </p:cNvPr>
          <p:cNvCxnSpPr/>
          <p:nvPr/>
        </p:nvCxnSpPr>
        <p:spPr>
          <a:xfrm>
            <a:off x="3656220" y="2928569"/>
            <a:ext cx="2074843" cy="510448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C88681-E388-4AF4-9422-64608F77FEE4}"/>
              </a:ext>
            </a:extLst>
          </p:cNvPr>
          <p:cNvCxnSpPr>
            <a:cxnSpLocks/>
          </p:cNvCxnSpPr>
          <p:nvPr/>
        </p:nvCxnSpPr>
        <p:spPr>
          <a:xfrm>
            <a:off x="4127653" y="3857429"/>
            <a:ext cx="2179702" cy="16143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54EB99-A79B-4AF5-ACF1-0080594B3701}"/>
              </a:ext>
            </a:extLst>
          </p:cNvPr>
          <p:cNvCxnSpPr>
            <a:cxnSpLocks/>
          </p:cNvCxnSpPr>
          <p:nvPr/>
        </p:nvCxnSpPr>
        <p:spPr>
          <a:xfrm flipV="1">
            <a:off x="4127653" y="2571750"/>
            <a:ext cx="2074843" cy="1547723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Motivation:</a:t>
            </a:r>
            <a:br>
              <a:rPr lang="en"/>
            </a:br>
            <a:r>
              <a:rPr lang="en">
                <a:solidFill>
                  <a:srgbClr val="C00000"/>
                </a:solidFill>
              </a:rPr>
              <a:t>Heart diseases </a:t>
            </a:r>
            <a:r>
              <a:rPr lang="en"/>
              <a:t>are always been a problem</a:t>
            </a:r>
            <a:endParaRPr/>
          </a:p>
        </p:txBody>
      </p:sp>
      <p:pic>
        <p:nvPicPr>
          <p:cNvPr id="139" name="Google Shape;139;p26" descr="Map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628650" y="1366816"/>
            <a:ext cx="4012152" cy="311418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41" name="Google Shape;141;p26"/>
          <p:cNvSpPr txBox="1"/>
          <p:nvPr/>
        </p:nvSpPr>
        <p:spPr>
          <a:xfrm>
            <a:off x="954788" y="4513347"/>
            <a:ext cx="3617212" cy="25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Heart Disease Death Rates, 2014-2016, United States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6"/>
          <p:cNvSpPr txBox="1"/>
          <p:nvPr/>
        </p:nvSpPr>
        <p:spPr>
          <a:xfrm>
            <a:off x="4862188" y="1453374"/>
            <a:ext cx="4570890" cy="10387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terrifying number</a:t>
            </a:r>
            <a:endParaRPr sz="1100" dirty="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About 659,000 people in the United States die </a:t>
            </a:r>
            <a:endParaRPr sz="1100" dirty="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heart disease each year</a:t>
            </a:r>
            <a:endParaRPr sz="1100" dirty="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3" name="Google Shape;143;p26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62914" y="2969581"/>
            <a:ext cx="2649310" cy="2173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98233D-4E4E-4DBD-8F86-8424E83A645F}"/>
              </a:ext>
            </a:extLst>
          </p:cNvPr>
          <p:cNvSpPr txBox="1"/>
          <p:nvPr/>
        </p:nvSpPr>
        <p:spPr>
          <a:xfrm>
            <a:off x="4827503" y="2154228"/>
            <a:ext cx="4459875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Electrocardiogram (ECG)</a:t>
            </a:r>
            <a:endParaRPr lang="en-US" sz="1100" dirty="0"/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 electrocardiogram (ECG) is one of the simplest </a:t>
            </a:r>
          </a:p>
          <a:p>
            <a:pPr marL="342900" marR="0" lvl="1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the fastest tests used to evaluate the heart.</a:t>
            </a:r>
            <a:endParaRPr lang="en-US" sz="1100" dirty="0"/>
          </a:p>
          <a:p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6"/>
    </mc:Choice>
    <mc:Fallback xmlns="">
      <p:transition spd="slow" advTm="369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Motivation:</a:t>
            </a:r>
            <a:br>
              <a:rPr lang="en"/>
            </a:br>
            <a:r>
              <a:rPr lang="en">
                <a:solidFill>
                  <a:srgbClr val="C00000"/>
                </a:solidFill>
              </a:rPr>
              <a:t>ECG signal</a:t>
            </a:r>
            <a:endParaRPr/>
          </a:p>
        </p:txBody>
      </p:sp>
      <p:pic>
        <p:nvPicPr>
          <p:cNvPr id="150" name="Google Shape;150;p27" descr="Box and whisker chart&#10;&#10;Description automatically generated with medium confidence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4963332" y="1528520"/>
            <a:ext cx="2510725" cy="213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 descr="Diagram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4167" y="1484790"/>
            <a:ext cx="2631148" cy="21739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2" name="Google Shape;152;p27"/>
          <p:cNvCxnSpPr/>
          <p:nvPr/>
        </p:nvCxnSpPr>
        <p:spPr>
          <a:xfrm>
            <a:off x="3485339" y="2725764"/>
            <a:ext cx="1803458" cy="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3" name="Google Shape;153;p27"/>
          <p:cNvCxnSpPr/>
          <p:nvPr/>
        </p:nvCxnSpPr>
        <p:spPr>
          <a:xfrm>
            <a:off x="2580468" y="2051588"/>
            <a:ext cx="348712" cy="520161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54" name="Google Shape;154;p27"/>
          <p:cNvSpPr txBox="1"/>
          <p:nvPr/>
        </p:nvSpPr>
        <p:spPr>
          <a:xfrm>
            <a:off x="1449419" y="3784509"/>
            <a:ext cx="242064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multi-lead for ECG detection </a:t>
            </a:r>
            <a:endParaRPr sz="1100"/>
          </a:p>
        </p:txBody>
      </p:sp>
      <p:sp>
        <p:nvSpPr>
          <p:cNvPr id="155" name="Google Shape;155;p27"/>
          <p:cNvSpPr txBox="1"/>
          <p:nvPr/>
        </p:nvSpPr>
        <p:spPr>
          <a:xfrm>
            <a:off x="5090465" y="3784509"/>
            <a:ext cx="2308860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complete period ECG signal</a:t>
            </a:r>
            <a:endParaRPr sz="1100" dirty="0"/>
          </a:p>
        </p:txBody>
      </p: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366"/>
    </mc:Choice>
    <mc:Fallback xmlns="">
      <p:transition spd="slow" advTm="25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Motivation:</a:t>
            </a:r>
            <a:br>
              <a:rPr lang="en" dirty="0"/>
            </a:br>
            <a:r>
              <a:rPr lang="en" dirty="0">
                <a:solidFill>
                  <a:srgbClr val="C00000"/>
                </a:solidFill>
              </a:rPr>
              <a:t>Dataset </a:t>
            </a:r>
            <a:r>
              <a:rPr lang="en" dirty="0"/>
              <a:t>from MIT-BIH Arrhythmia Database</a:t>
            </a:r>
            <a:endParaRPr dirty="0"/>
          </a:p>
        </p:txBody>
      </p:sp>
      <p:sp>
        <p:nvSpPr>
          <p:cNvPr id="163" name="Google Shape;163;p2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64" name="Google Shape;164;p28"/>
          <p:cNvSpPr txBox="1"/>
          <p:nvPr/>
        </p:nvSpPr>
        <p:spPr>
          <a:xfrm>
            <a:off x="743919" y="1505273"/>
            <a:ext cx="1123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65" name="Google Shape;165;p28"/>
          <p:cNvSpPr txBox="1"/>
          <p:nvPr/>
        </p:nvSpPr>
        <p:spPr>
          <a:xfrm>
            <a:off x="628650" y="1418295"/>
            <a:ext cx="8184600" cy="139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Database: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 half-hour excerpts of two-channel ambulatory ECG recordings.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recordings of patients from Boston's Beth Israel Hospital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25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recordings were selected from the same set in a small random sample.</a:t>
            </a:r>
          </a:p>
          <a:p>
            <a:pPr marL="5715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165;p28">
            <a:extLst>
              <a:ext uri="{FF2B5EF4-FFF2-40B4-BE49-F238E27FC236}">
                <a16:creationId xmlns:a16="http://schemas.microsoft.com/office/drawing/2014/main" id="{44BA683B-2AE7-42D8-94DA-ED55BCA28B45}"/>
              </a:ext>
            </a:extLst>
          </p:cNvPr>
          <p:cNvSpPr txBox="1"/>
          <p:nvPr/>
        </p:nvSpPr>
        <p:spPr>
          <a:xfrm>
            <a:off x="628650" y="2452355"/>
            <a:ext cx="8184600" cy="139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Segmentation: 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Record </a:t>
            </a: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second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 heartbeat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due to catching the R wave. 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second divided into 360 samples.</a:t>
            </a:r>
          </a:p>
          <a:p>
            <a:pPr marL="91440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care about </a:t>
            </a: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heart statuses.</a:t>
            </a:r>
          </a:p>
          <a:p>
            <a:pPr marL="57150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5CF54C2-9C42-411D-9A82-13A9F8A898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449667"/>
              </p:ext>
            </p:extLst>
          </p:nvPr>
        </p:nvGraphicFramePr>
        <p:xfrm>
          <a:off x="2676198" y="3582924"/>
          <a:ext cx="3791603" cy="1524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08435">
                  <a:extLst>
                    <a:ext uri="{9D8B030D-6E8A-4147-A177-3AD203B41FA5}">
                      <a16:colId xmlns:a16="http://schemas.microsoft.com/office/drawing/2014/main" val="1647159310"/>
                    </a:ext>
                  </a:extLst>
                </a:gridCol>
                <a:gridCol w="3083168">
                  <a:extLst>
                    <a:ext uri="{9D8B030D-6E8A-4147-A177-3AD203B41FA5}">
                      <a16:colId xmlns:a16="http://schemas.microsoft.com/office/drawing/2014/main" val="3859781313"/>
                    </a:ext>
                  </a:extLst>
                </a:gridCol>
              </a:tblGrid>
              <a:tr h="30375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/>
                        <a:t>Normal beats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07663"/>
                  </a:ext>
                </a:extLst>
              </a:tr>
              <a:tr h="303751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(L)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Left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285831"/>
                  </a:ext>
                </a:extLst>
              </a:tr>
              <a:tr h="3037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(R)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bundle branch block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575770"/>
                  </a:ext>
                </a:extLst>
              </a:tr>
              <a:tr h="3037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Atrial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75387"/>
                  </a:ext>
                </a:extLst>
              </a:tr>
              <a:tr h="3037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(V)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Ventricular premature contraction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266674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45"/>
    </mc:Choice>
    <mc:Fallback xmlns="">
      <p:transition spd="slow" advTm="79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/>
              <a:t>Signal pre-processing method:</a:t>
            </a:r>
            <a:br>
              <a:rPr lang="en"/>
            </a:br>
            <a:r>
              <a:rPr lang="en">
                <a:solidFill>
                  <a:srgbClr val="C00000"/>
                </a:solidFill>
              </a:rPr>
              <a:t>Wavelet transform </a:t>
            </a:r>
            <a:r>
              <a:rPr lang="en"/>
              <a:t>for the dataset</a:t>
            </a:r>
            <a:endParaRPr/>
          </a:p>
        </p:txBody>
      </p:sp>
      <p:sp>
        <p:nvSpPr>
          <p:cNvPr id="172" name="Google Shape;172;p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73" name="Google Shape;173;p29"/>
          <p:cNvSpPr txBox="1"/>
          <p:nvPr/>
        </p:nvSpPr>
        <p:spPr>
          <a:xfrm>
            <a:off x="628650" y="1401470"/>
            <a:ext cx="81846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Challenge: </a:t>
            </a:r>
            <a:endParaRPr sz="1100" dirty="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70C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Discrete waves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with a long time period.</a:t>
            </a:r>
            <a:endParaRPr sz="1100" dirty="0"/>
          </a:p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General Principle: </a:t>
            </a:r>
            <a:endParaRPr sz="1100" dirty="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" sz="1800" b="0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Specialization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target one complete ECG signal for a better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performance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resource tradeoff.</a:t>
            </a: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2425" y="2836725"/>
            <a:ext cx="4254401" cy="23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 txBox="1"/>
          <p:nvPr/>
        </p:nvSpPr>
        <p:spPr>
          <a:xfrm>
            <a:off x="5018575" y="2909750"/>
            <a:ext cx="16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9"/>
          <p:cNvSpPr txBox="1"/>
          <p:nvPr/>
        </p:nvSpPr>
        <p:spPr>
          <a:xfrm flipH="1">
            <a:off x="5826825" y="4905000"/>
            <a:ext cx="32553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 https://builtin.com/data-science/wavelet-transform</a:t>
            </a:r>
            <a:endParaRPr sz="11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900"/>
    </mc:Choice>
    <mc:Fallback xmlns="">
      <p:transition spd="slow" advTm="40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B90B04D-0B55-4F2C-A013-3832BF1BB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537" y="2856976"/>
            <a:ext cx="2489539" cy="2123576"/>
          </a:xfrm>
          <a:prstGeom prst="rect">
            <a:avLst/>
          </a:prstGeom>
        </p:spPr>
      </p:pic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Model 1:</a:t>
            </a:r>
            <a:br>
              <a:rPr lang="en" dirty="0"/>
            </a:br>
            <a:r>
              <a:rPr lang="en" dirty="0"/>
              <a:t>Support vector machine (</a:t>
            </a:r>
            <a:r>
              <a:rPr lang="en" dirty="0">
                <a:solidFill>
                  <a:srgbClr val="C00000"/>
                </a:solidFill>
              </a:rPr>
              <a:t>SVM</a:t>
            </a:r>
            <a:r>
              <a:rPr lang="en" dirty="0"/>
              <a:t>)</a:t>
            </a:r>
            <a:endParaRPr dirty="0"/>
          </a:p>
        </p:txBody>
      </p:sp>
      <p:sp>
        <p:nvSpPr>
          <p:cNvPr id="183" name="Google Shape;183;p3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84" name="Google Shape;184;p30"/>
          <p:cNvSpPr txBox="1">
            <a:spLocks noGrp="1"/>
          </p:cNvSpPr>
          <p:nvPr>
            <p:ph type="body" idx="4294967295"/>
          </p:nvPr>
        </p:nvSpPr>
        <p:spPr>
          <a:xfrm>
            <a:off x="518481" y="1381109"/>
            <a:ext cx="8478627" cy="12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lang="en" sz="1800" dirty="0"/>
              <a:t>Non-linear supervised model.</a:t>
            </a:r>
          </a:p>
          <a:p>
            <a:pPr indent="-342900">
              <a:buSzPts val="1800"/>
            </a:pPr>
            <a:r>
              <a:rPr lang="en" sz="1800" dirty="0"/>
              <a:t>Principle: </a:t>
            </a:r>
            <a:r>
              <a:rPr lang="en-US" sz="1800" dirty="0"/>
              <a:t>SVMs can efficiently perform this model and implicitly mapping their inputs into high-dimensional feature spaces, then use binary classification.</a:t>
            </a:r>
            <a:endParaRPr lang="en" sz="1800" dirty="0"/>
          </a:p>
          <a:p>
            <a:pPr indent="-342900">
              <a:buSzPts val="1800"/>
            </a:pPr>
            <a:r>
              <a:rPr lang="en" sz="1800" dirty="0"/>
              <a:t>The ratio </a:t>
            </a:r>
            <a:r>
              <a:rPr lang="en-US" altLang="zh-CN" sz="1800" dirty="0"/>
              <a:t>of</a:t>
            </a:r>
            <a:r>
              <a:rPr lang="en" sz="1800" dirty="0"/>
              <a:t> the test set to the data set: </a:t>
            </a:r>
            <a:r>
              <a:rPr lang="en" sz="1800" dirty="0">
                <a:solidFill>
                  <a:srgbClr val="0070C0"/>
                </a:solidFill>
              </a:rPr>
              <a:t>30%</a:t>
            </a:r>
            <a:r>
              <a:rPr lang="en" sz="2400" dirty="0"/>
              <a:t> </a:t>
            </a:r>
          </a:p>
          <a:p>
            <a:pPr marL="457200" lvl="0" indent="-342900" algn="l" rtl="0"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endParaRPr dirty="0"/>
          </a:p>
        </p:txBody>
      </p:sp>
      <p:sp>
        <p:nvSpPr>
          <p:cNvPr id="185" name="Google Shape;185;p30"/>
          <p:cNvSpPr/>
          <p:nvPr/>
        </p:nvSpPr>
        <p:spPr>
          <a:xfrm>
            <a:off x="4907880" y="3248956"/>
            <a:ext cx="3048600" cy="1017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6" name="Google Shape;186;p30"/>
          <p:cNvPicPr preferRelativeResize="0"/>
          <p:nvPr/>
        </p:nvPicPr>
        <p:blipFill rotWithShape="1">
          <a:blip r:embed="rId5">
            <a:alphaModFix/>
          </a:blip>
          <a:srcRect l="8358" r="41108"/>
          <a:stretch/>
        </p:blipFill>
        <p:spPr>
          <a:xfrm>
            <a:off x="4950696" y="3289619"/>
            <a:ext cx="2900951" cy="936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0"/>
          <p:cNvSpPr txBox="1">
            <a:spLocks noGrp="1"/>
          </p:cNvSpPr>
          <p:nvPr>
            <p:ph type="body" idx="4294967295"/>
          </p:nvPr>
        </p:nvSpPr>
        <p:spPr>
          <a:xfrm>
            <a:off x="518481" y="2469039"/>
            <a:ext cx="3643016" cy="47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00050" indent="-285750">
              <a:buSzPts val="1800"/>
            </a:pPr>
            <a:r>
              <a:rPr lang="en" sz="1700" dirty="0"/>
              <a:t> SVM model performance:</a:t>
            </a:r>
            <a:r>
              <a:rPr lang="en" sz="1800" dirty="0">
                <a:solidFill>
                  <a:srgbClr val="0070C0"/>
                </a:solidFill>
              </a:rPr>
              <a:t> 0.988</a:t>
            </a:r>
            <a:endParaRPr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39"/>
    </mc:Choice>
    <mc:Fallback xmlns="">
      <p:transition spd="slow" advTm="48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" grpId="0" uiExpand="1" build="p"/>
      <p:bldP spid="185" grpId="0" animBg="1"/>
      <p:bldP spid="18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" dirty="0"/>
              <a:t>Model 2:</a:t>
            </a:r>
            <a:br>
              <a:rPr lang="en" dirty="0"/>
            </a:br>
            <a:r>
              <a:rPr lang="en" dirty="0">
                <a:solidFill>
                  <a:srgbClr val="C00000"/>
                </a:solidFill>
              </a:rPr>
              <a:t>Convolutional Neural Network</a:t>
            </a:r>
            <a:endParaRPr dirty="0"/>
          </a:p>
        </p:txBody>
      </p:sp>
      <p:pic>
        <p:nvPicPr>
          <p:cNvPr id="193" name="Google Shape;193;p31" descr="Chart, diagram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106" y="2729112"/>
            <a:ext cx="6988366" cy="24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>
            <a:spLocks noGrp="1"/>
          </p:cNvSpPr>
          <p:nvPr>
            <p:ph type="sldNum" idx="12"/>
          </p:nvPr>
        </p:nvSpPr>
        <p:spPr>
          <a:xfrm>
            <a:off x="7086600" y="4874575"/>
            <a:ext cx="1681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6" name="Google Shape;196;p31"/>
          <p:cNvSpPr txBox="1"/>
          <p:nvPr/>
        </p:nvSpPr>
        <p:spPr>
          <a:xfrm>
            <a:off x="628650" y="1434242"/>
            <a:ext cx="7886700" cy="67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  <a:endParaRPr sz="1100" dirty="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made up of neurons that have learnable weights and biases.</a:t>
            </a: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B68246-B253-43B6-A86F-B6C90A9A041C}"/>
              </a:ext>
            </a:extLst>
          </p:cNvPr>
          <p:cNvSpPr/>
          <p:nvPr/>
        </p:nvSpPr>
        <p:spPr>
          <a:xfrm>
            <a:off x="2225408" y="2897423"/>
            <a:ext cx="929699" cy="1887570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pPr algn="ctr"/>
            <a:endParaRPr lang="en-US" dirty="0">
              <a:solidFill>
                <a:srgbClr val="FF0000"/>
              </a:solidFill>
            </a:endParaRPr>
          </a:p>
          <a:p>
            <a:endParaRPr lang="en-US" sz="14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4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endParaRPr lang="en-US" sz="1400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 ECG signal</a:t>
            </a:r>
          </a:p>
        </p:txBody>
      </p:sp>
      <p:sp>
        <p:nvSpPr>
          <p:cNvPr id="197" name="Google Shape;197;p31"/>
          <p:cNvSpPr txBox="1"/>
          <p:nvPr/>
        </p:nvSpPr>
        <p:spPr>
          <a:xfrm>
            <a:off x="5136650" y="4703050"/>
            <a:ext cx="3888900" cy="4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©https://community.alteryx.com/t5/Data-Science/It-s-a-No-Brainer-An-Introduction-to-Neural-Networks/ba-p/300479</a:t>
            </a:r>
            <a:endParaRPr sz="1100" dirty="0"/>
          </a:p>
        </p:txBody>
      </p:sp>
      <p:sp>
        <p:nvSpPr>
          <p:cNvPr id="7" name="Google Shape;196;p31">
            <a:extLst>
              <a:ext uri="{FF2B5EF4-FFF2-40B4-BE49-F238E27FC236}">
                <a16:creationId xmlns:a16="http://schemas.microsoft.com/office/drawing/2014/main" id="{70A71F79-CE13-4A57-BE86-B1910F6CF281}"/>
              </a:ext>
            </a:extLst>
          </p:cNvPr>
          <p:cNvSpPr txBox="1"/>
          <p:nvPr/>
        </p:nvSpPr>
        <p:spPr>
          <a:xfrm>
            <a:off x="628650" y="2008173"/>
            <a:ext cx="7886700" cy="81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marR="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Three layers: </a:t>
            </a:r>
            <a:endParaRPr sz="1100" dirty="0"/>
          </a:p>
          <a:p>
            <a:pPr marL="520700" marR="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Arial"/>
              <a:buChar char="•"/>
            </a:pP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Input layer, Hidden layer, 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en" sz="18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 Output layer.</a:t>
            </a: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825C68-DECB-4FCB-8665-AEE092BF4EFE}"/>
              </a:ext>
            </a:extLst>
          </p:cNvPr>
          <p:cNvSpPr/>
          <p:nvPr/>
        </p:nvSpPr>
        <p:spPr>
          <a:xfrm>
            <a:off x="3262125" y="2893738"/>
            <a:ext cx="2361282" cy="1887570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910502-AE3B-449D-9ABA-C8DBB40156A6}"/>
              </a:ext>
            </a:extLst>
          </p:cNvPr>
          <p:cNvSpPr/>
          <p:nvPr/>
        </p:nvSpPr>
        <p:spPr>
          <a:xfrm>
            <a:off x="5655325" y="2893725"/>
            <a:ext cx="1384453" cy="1887570"/>
          </a:xfrm>
          <a:prstGeom prst="rect">
            <a:avLst/>
          </a:prstGeom>
          <a:noFill/>
          <a:ln w="952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8CEB1A-F97C-4779-8517-5A25F4C4D08D}"/>
              </a:ext>
            </a:extLst>
          </p:cNvPr>
          <p:cNvSpPr txBox="1"/>
          <p:nvPr/>
        </p:nvSpPr>
        <p:spPr>
          <a:xfrm>
            <a:off x="3170623" y="4546905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Convolutional layer and  pooling layer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48AC95-4769-4981-8910-F84F43ED0220}"/>
              </a:ext>
            </a:extLst>
          </p:cNvPr>
          <p:cNvSpPr txBox="1"/>
          <p:nvPr/>
        </p:nvSpPr>
        <p:spPr>
          <a:xfrm>
            <a:off x="5593802" y="4541930"/>
            <a:ext cx="15392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sz="1200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Fully-Connected layer</a:t>
            </a:r>
            <a:endParaRPr lang="en-US" sz="1200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73"/>
    </mc:Choice>
    <mc:Fallback xmlns="">
      <p:transition spd="slow" advTm="751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2" grpId="0" animBg="1"/>
      <p:bldP spid="197" grpId="0"/>
      <p:bldP spid="7" grpId="0"/>
      <p:bldP spid="11" grpId="0" animBg="1"/>
      <p:bldP spid="12" grpId="0" animBg="1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07" name="Google Shape;207;p32"/>
          <p:cNvSpPr txBox="1"/>
          <p:nvPr/>
        </p:nvSpPr>
        <p:spPr>
          <a:xfrm>
            <a:off x="596798" y="1268017"/>
            <a:ext cx="7174063" cy="63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Convolutional layer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313990-B56D-4DB4-A1F7-9EACE1437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787" y="2125587"/>
            <a:ext cx="3458710" cy="1749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379292-85BE-4DF2-AF48-8B83A6735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86" y="1904404"/>
            <a:ext cx="4543568" cy="1811179"/>
          </a:xfrm>
          <a:prstGeom prst="rect">
            <a:avLst/>
          </a:prstGeom>
        </p:spPr>
      </p:pic>
      <p:sp>
        <p:nvSpPr>
          <p:cNvPr id="9" name="Google Shape;197;p31">
            <a:extLst>
              <a:ext uri="{FF2B5EF4-FFF2-40B4-BE49-F238E27FC236}">
                <a16:creationId xmlns:a16="http://schemas.microsoft.com/office/drawing/2014/main" id="{79139573-D028-4746-AC69-F9E90B208D16}"/>
              </a:ext>
            </a:extLst>
          </p:cNvPr>
          <p:cNvSpPr txBox="1"/>
          <p:nvPr/>
        </p:nvSpPr>
        <p:spPr>
          <a:xfrm>
            <a:off x="5486869" y="3837598"/>
            <a:ext cx="3458710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sz="1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r>
              <a:rPr lang="en-US" sz="1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https://blog.csdn.net/Dontla/article/details/104119887</a:t>
            </a:r>
            <a:endParaRPr sz="1100" dirty="0"/>
          </a:p>
        </p:txBody>
      </p:sp>
      <p:sp>
        <p:nvSpPr>
          <p:cNvPr id="13" name="Google Shape;194;p31">
            <a:extLst>
              <a:ext uri="{FF2B5EF4-FFF2-40B4-BE49-F238E27FC236}">
                <a16:creationId xmlns:a16="http://schemas.microsoft.com/office/drawing/2014/main" id="{50B3F74F-6D5E-470F-805E-23F7F99848E2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300"/>
            </a:pPr>
            <a:r>
              <a:rPr lang="en-US" dirty="0"/>
              <a:t>Model 2: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Convolutional Neural Network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911"/>
    </mc:Choice>
    <mc:Fallback xmlns="">
      <p:transition spd="slow" advTm="939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FA7BE-8CB3-4AEB-BE1B-4A230C85E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300" y="1399436"/>
            <a:ext cx="4535280" cy="1636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ADDCC3-2186-4B59-8695-CE93A3D40F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50" y="3167041"/>
            <a:ext cx="8028890" cy="1275375"/>
          </a:xfrm>
          <a:prstGeom prst="rect">
            <a:avLst/>
          </a:prstGeom>
        </p:spPr>
      </p:pic>
      <p:sp>
        <p:nvSpPr>
          <p:cNvPr id="10" name="Google Shape;197;p31">
            <a:extLst>
              <a:ext uri="{FF2B5EF4-FFF2-40B4-BE49-F238E27FC236}">
                <a16:creationId xmlns:a16="http://schemas.microsoft.com/office/drawing/2014/main" id="{E2A3E126-65ED-40D8-B61F-5C23B05025E8}"/>
              </a:ext>
            </a:extLst>
          </p:cNvPr>
          <p:cNvSpPr txBox="1"/>
          <p:nvPr/>
        </p:nvSpPr>
        <p:spPr>
          <a:xfrm>
            <a:off x="2944251" y="4366342"/>
            <a:ext cx="5766629" cy="238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sz="1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©</a:t>
            </a:r>
            <a:r>
              <a:rPr lang="en-US" sz="1100" dirty="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https://proceedings.neurips.cc/paper/2015/file/536a76f94cf7535158f66cfbd4b113b6-Paper.pdf</a:t>
            </a:r>
            <a:endParaRPr sz="1100" dirty="0"/>
          </a:p>
        </p:txBody>
      </p:sp>
      <p:sp>
        <p:nvSpPr>
          <p:cNvPr id="11" name="Google Shape;194;p31">
            <a:extLst>
              <a:ext uri="{FF2B5EF4-FFF2-40B4-BE49-F238E27FC236}">
                <a16:creationId xmlns:a16="http://schemas.microsoft.com/office/drawing/2014/main" id="{B7143360-3D14-40F5-A7EF-E2A8AF22301E}"/>
              </a:ext>
            </a:extLst>
          </p:cNvPr>
          <p:cNvSpPr txBox="1">
            <a:spLocks/>
          </p:cNvSpPr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300"/>
            </a:pPr>
            <a:r>
              <a:rPr lang="en-US" dirty="0"/>
              <a:t>Model 2:</a:t>
            </a:r>
            <a:br>
              <a:rPr lang="en-US" dirty="0"/>
            </a:br>
            <a:r>
              <a:rPr lang="en-US" dirty="0">
                <a:solidFill>
                  <a:srgbClr val="C00000"/>
                </a:solidFill>
              </a:rPr>
              <a:t>Convolutional Neural Network</a:t>
            </a:r>
            <a:endParaRPr lang="en-US" dirty="0"/>
          </a:p>
        </p:txBody>
      </p:sp>
      <p:sp>
        <p:nvSpPr>
          <p:cNvPr id="15" name="Google Shape;207;p32">
            <a:extLst>
              <a:ext uri="{FF2B5EF4-FFF2-40B4-BE49-F238E27FC236}">
                <a16:creationId xmlns:a16="http://schemas.microsoft.com/office/drawing/2014/main" id="{8582018E-8BED-447F-A412-3C0F151E9408}"/>
              </a:ext>
            </a:extLst>
          </p:cNvPr>
          <p:cNvSpPr txBox="1"/>
          <p:nvPr/>
        </p:nvSpPr>
        <p:spPr>
          <a:xfrm>
            <a:off x="596798" y="1268016"/>
            <a:ext cx="7174063" cy="571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altLang="zh-C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Pooling layer</a:t>
            </a:r>
            <a:r>
              <a:rPr lang="en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" sz="1800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5207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endParaRPr sz="15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233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261"/>
    </mc:Choice>
    <mc:Fallback xmlns="">
      <p:transition spd="slow" advTm="10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9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2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|7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|9.1|8.3|9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5.8|37.7|6.2|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38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43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6.8|7.3|5.7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808</Words>
  <Application>Microsoft Office PowerPoint</Application>
  <PresentationFormat>On-screen Show (16:9)</PresentationFormat>
  <Paragraphs>173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Roboto</vt:lpstr>
      <vt:lpstr>Calibri</vt:lpstr>
      <vt:lpstr>Arial</vt:lpstr>
      <vt:lpstr>Simple Light</vt:lpstr>
      <vt:lpstr>Office Theme</vt:lpstr>
      <vt:lpstr>Electrocardiogram (ECG) Signal Classification</vt:lpstr>
      <vt:lpstr>Motivation: Heart diseases are always been a problem</vt:lpstr>
      <vt:lpstr>Motivation: ECG signal</vt:lpstr>
      <vt:lpstr>Motivation: Dataset from MIT-BIH Arrhythmia Database</vt:lpstr>
      <vt:lpstr>Signal pre-processing method: Wavelet transform for the dataset</vt:lpstr>
      <vt:lpstr>Model 1: Support vector machine (SVM)</vt:lpstr>
      <vt:lpstr>Model 2: Convolutional Neural Network</vt:lpstr>
      <vt:lpstr>PowerPoint Presentation</vt:lpstr>
      <vt:lpstr>PowerPoint Presentation</vt:lpstr>
      <vt:lpstr>Model 2: Convolutional Neural Network</vt:lpstr>
      <vt:lpstr>Evaluation: Training dataset performance</vt:lpstr>
      <vt:lpstr>Results: Comparison between SVM and CNN</vt:lpstr>
      <vt:lpstr>Discussion:</vt:lpstr>
      <vt:lpstr>PowerPoint Presentation</vt:lpstr>
      <vt:lpstr>Supplementary: Distinguish 5 heart beats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Electrocardiogram (ECG) Signal Classification</dc:title>
  <cp:lastModifiedBy>Yang, Yongjie</cp:lastModifiedBy>
  <cp:revision>15</cp:revision>
  <dcterms:modified xsi:type="dcterms:W3CDTF">2022-04-23T20:04:15Z</dcterms:modified>
</cp:coreProperties>
</file>